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PT Sans Narrow"/>
      <p:regular r:id="rId24"/>
      <p:bold r:id="rId25"/>
    </p:embeddedFont>
    <p:embeddedFont>
      <p:font typeface="Source Code Pro"/>
      <p:regular r:id="rId26"/>
      <p:bold r:id="rId27"/>
    </p:embeddedFont>
    <p:embeddedFont>
      <p:font typeface="Open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PTSansNarrow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urceCodePro-regular.fntdata"/><Relationship Id="rId25" Type="http://schemas.openxmlformats.org/officeDocument/2006/relationships/font" Target="fonts/PTSansNarrow-bold.fntdata"/><Relationship Id="rId28" Type="http://schemas.openxmlformats.org/officeDocument/2006/relationships/font" Target="fonts/OpenSans-regular.fntdata"/><Relationship Id="rId27" Type="http://schemas.openxmlformats.org/officeDocument/2006/relationships/font" Target="fonts/SourceCodePr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d9f200267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d9f200267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d9e86448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d9e86448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d9f20026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d9f20026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d9f200267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d9f200267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d9a2281c4_0_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d9a2281c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d9a2281c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d9a2281c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 - Geo Fabric - provides building labels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d9a2281c4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d9a2281c4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d9f20026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d9f2002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d9a2281c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d9a2281c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1. Problems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2. The Approaches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3. Prob 1 Challenges &amp; Prob 2 Challenges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4. Prob 1 Solutions &amp; Prob 2 Solutions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5. Practical Applications of Solutions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d9a2281c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d9a2281c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d9a2281c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d9a2281c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d9e8644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d9e8644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d9e86448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d9e86448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Relationship Id="rId4" Type="http://schemas.openxmlformats.org/officeDocument/2006/relationships/image" Target="../media/image17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Relationship Id="rId7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14.png"/><Relationship Id="rId5" Type="http://schemas.openxmlformats.org/officeDocument/2006/relationships/image" Target="../media/image4.png"/><Relationship Id="rId6" Type="http://schemas.openxmlformats.org/officeDocument/2006/relationships/image" Target="../media/image8.jpg"/><Relationship Id="rId7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St. Lucia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Roof is On Fire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 Project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Antoine, Bryce, Christopher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4825"/>
            <a:ext cx="5382885" cy="3686274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>
            <p:ph type="title"/>
          </p:nvPr>
        </p:nvSpPr>
        <p:spPr>
          <a:xfrm>
            <a:off x="427150" y="2269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Label IMG process</a:t>
            </a:r>
            <a:endParaRPr sz="4800"/>
          </a:p>
        </p:txBody>
      </p:sp>
      <p:pic>
        <p:nvPicPr>
          <p:cNvPr id="157" name="Google Shape;157;p22"/>
          <p:cNvPicPr preferRelativeResize="0"/>
          <p:nvPr/>
        </p:nvPicPr>
        <p:blipFill rotWithShape="1">
          <a:blip r:embed="rId4">
            <a:alphaModFix/>
          </a:blip>
          <a:srcRect b="8955" l="8555" r="55113" t="4261"/>
          <a:stretch/>
        </p:blipFill>
        <p:spPr>
          <a:xfrm>
            <a:off x="5695025" y="395050"/>
            <a:ext cx="3322128" cy="22318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2"/>
          <p:cNvSpPr txBox="1"/>
          <p:nvPr/>
        </p:nvSpPr>
        <p:spPr>
          <a:xfrm>
            <a:off x="5876150" y="2959475"/>
            <a:ext cx="3141000" cy="15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Set bounding box over class example</a:t>
            </a:r>
            <a:endParaRPr sz="3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/>
          <p:nvPr>
            <p:ph type="title"/>
          </p:nvPr>
        </p:nvSpPr>
        <p:spPr>
          <a:xfrm>
            <a:off x="427150" y="2269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</a:t>
            </a:r>
            <a:r>
              <a:rPr lang="en" sz="4800"/>
              <a:t>abel IMG process</a:t>
            </a:r>
            <a:endParaRPr sz="4800"/>
          </a:p>
        </p:txBody>
      </p:sp>
      <p:pic>
        <p:nvPicPr>
          <p:cNvPr id="164" name="Google Shape;16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575" y="1253525"/>
            <a:ext cx="5438601" cy="373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"/>
          <p:cNvSpPr txBox="1"/>
          <p:nvPr/>
        </p:nvSpPr>
        <p:spPr>
          <a:xfrm>
            <a:off x="5990175" y="1420275"/>
            <a:ext cx="2603100" cy="6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"/>
                <a:ea typeface="Open Sans"/>
                <a:cs typeface="Open Sans"/>
                <a:sym typeface="Open Sans"/>
              </a:rPr>
              <a:t>1 - Poor</a:t>
            </a:r>
            <a:endParaRPr sz="4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6" name="Google Shape;166;p23"/>
          <p:cNvSpPr txBox="1"/>
          <p:nvPr/>
        </p:nvSpPr>
        <p:spPr>
          <a:xfrm>
            <a:off x="5849075" y="2252488"/>
            <a:ext cx="2603100" cy="6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" sz="4000">
                <a:latin typeface="Open Sans"/>
                <a:ea typeface="Open Sans"/>
                <a:cs typeface="Open Sans"/>
                <a:sym typeface="Open Sans"/>
              </a:rPr>
              <a:t> - Fair</a:t>
            </a:r>
            <a:endParaRPr sz="4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6079975" y="3161675"/>
            <a:ext cx="2603100" cy="6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lang="en" sz="4000">
                <a:latin typeface="Open Sans"/>
                <a:ea typeface="Open Sans"/>
                <a:cs typeface="Open Sans"/>
                <a:sym typeface="Open Sans"/>
              </a:rPr>
              <a:t> - Good</a:t>
            </a:r>
            <a:endParaRPr sz="4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5990175" y="4070850"/>
            <a:ext cx="3309300" cy="6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"/>
                <a:ea typeface="Open Sans"/>
                <a:cs typeface="Open Sans"/>
                <a:sym typeface="Open Sans"/>
              </a:rPr>
              <a:t>4</a:t>
            </a:r>
            <a:r>
              <a:rPr lang="en" sz="4000">
                <a:latin typeface="Open Sans"/>
                <a:ea typeface="Open Sans"/>
                <a:cs typeface="Open Sans"/>
                <a:sym typeface="Open Sans"/>
              </a:rPr>
              <a:t> - </a:t>
            </a:r>
            <a:r>
              <a:rPr lang="en" sz="3500">
                <a:latin typeface="Open Sans"/>
                <a:ea typeface="Open Sans"/>
                <a:cs typeface="Open Sans"/>
                <a:sym typeface="Open Sans"/>
              </a:rPr>
              <a:t>Excellent</a:t>
            </a:r>
            <a:endParaRPr sz="3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Training with Mask RCNN</a:t>
            </a:r>
            <a:endParaRPr sz="4800"/>
          </a:p>
        </p:txBody>
      </p:sp>
      <p:pic>
        <p:nvPicPr>
          <p:cNvPr id="174" name="Google Shape;17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7574" y="1524400"/>
            <a:ext cx="5209350" cy="297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4"/>
          <p:cNvSpPr txBox="1"/>
          <p:nvPr/>
        </p:nvSpPr>
        <p:spPr>
          <a:xfrm>
            <a:off x="411975" y="1904250"/>
            <a:ext cx="3141000" cy="13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A slow, but accurate model</a:t>
            </a:r>
            <a:endParaRPr sz="3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6" name="Google Shape;176;p24"/>
          <p:cNvSpPr txBox="1"/>
          <p:nvPr/>
        </p:nvSpPr>
        <p:spPr>
          <a:xfrm>
            <a:off x="411975" y="3459225"/>
            <a:ext cx="3141000" cy="13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Very “greedy”</a:t>
            </a:r>
            <a:endParaRPr sz="3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title"/>
          </p:nvPr>
        </p:nvSpPr>
        <p:spPr>
          <a:xfrm>
            <a:off x="273225" y="445025"/>
            <a:ext cx="8961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Issue - TensorFlow not producing key params</a:t>
            </a:r>
            <a:endParaRPr/>
          </a:p>
        </p:txBody>
      </p:sp>
      <p:pic>
        <p:nvPicPr>
          <p:cNvPr id="182" name="Google Shape;1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413" y="1201892"/>
            <a:ext cx="3493076" cy="286340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5"/>
          <p:cNvSpPr txBox="1"/>
          <p:nvPr/>
        </p:nvSpPr>
        <p:spPr>
          <a:xfrm>
            <a:off x="651200" y="4114775"/>
            <a:ext cx="31935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Score Threshold</a:t>
            </a:r>
            <a:endParaRPr sz="3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4" name="Google Shape;184;p25"/>
          <p:cNvPicPr preferRelativeResize="0"/>
          <p:nvPr/>
        </p:nvPicPr>
        <p:blipFill rotWithShape="1">
          <a:blip r:embed="rId4">
            <a:alphaModFix/>
          </a:blip>
          <a:srcRect b="0" l="0" r="5294" t="0"/>
          <a:stretch/>
        </p:blipFill>
        <p:spPr>
          <a:xfrm>
            <a:off x="4300799" y="1570513"/>
            <a:ext cx="4588075" cy="200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5"/>
          <p:cNvSpPr txBox="1"/>
          <p:nvPr/>
        </p:nvSpPr>
        <p:spPr>
          <a:xfrm>
            <a:off x="5113350" y="3856175"/>
            <a:ext cx="3193500" cy="10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Intersection over Union</a:t>
            </a:r>
            <a:endParaRPr sz="3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6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1" name="Google Shape;191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Second Approach</a:t>
            </a:r>
            <a:endParaRPr/>
          </a:p>
        </p:txBody>
      </p:sp>
      <p:sp>
        <p:nvSpPr>
          <p:cNvPr id="192" name="Google Shape;192;p26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Process Images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94" name="Google Shape;194;p26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6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Extract ‘ground truth’ labels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96" name="Google Shape;196;p26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6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Associate labels with image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98" name="Google Shape;198;p26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6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Tile image / labels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 </a:t>
            </a:r>
            <a:r>
              <a:rPr lang="en"/>
              <a:t>Labeling of Geospatial Data</a:t>
            </a:r>
            <a:endParaRPr/>
          </a:p>
        </p:txBody>
      </p:sp>
      <p:pic>
        <p:nvPicPr>
          <p:cNvPr id="205" name="Google Shape;20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4825"/>
            <a:ext cx="8343900" cy="34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Semi-automatic labelling of Geospatial Data</a:t>
            </a:r>
            <a:endParaRPr/>
          </a:p>
        </p:txBody>
      </p:sp>
      <p:pic>
        <p:nvPicPr>
          <p:cNvPr id="211" name="Google Shape;211;p28"/>
          <p:cNvPicPr preferRelativeResize="0"/>
          <p:nvPr/>
        </p:nvPicPr>
        <p:blipFill rotWithShape="1">
          <a:blip r:embed="rId3">
            <a:alphaModFix/>
          </a:blip>
          <a:srcRect b="4881" l="0" r="0" t="4881"/>
          <a:stretch/>
        </p:blipFill>
        <p:spPr>
          <a:xfrm>
            <a:off x="356188" y="2612410"/>
            <a:ext cx="1495725" cy="84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6650" y="1444150"/>
            <a:ext cx="1884626" cy="1091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02038" y="1808863"/>
            <a:ext cx="637366" cy="70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8"/>
          <p:cNvSpPr txBox="1"/>
          <p:nvPr/>
        </p:nvSpPr>
        <p:spPr>
          <a:xfrm>
            <a:off x="367538" y="3578625"/>
            <a:ext cx="14730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Imagery into QGIS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5" name="Google Shape;215;p28"/>
          <p:cNvSpPr txBox="1"/>
          <p:nvPr/>
        </p:nvSpPr>
        <p:spPr>
          <a:xfrm>
            <a:off x="2184213" y="1286813"/>
            <a:ext cx="14730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Shapefile from OSM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6" name="Google Shape;216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94025" y="3475469"/>
            <a:ext cx="1473000" cy="42850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8"/>
          <p:cNvSpPr txBox="1"/>
          <p:nvPr/>
        </p:nvSpPr>
        <p:spPr>
          <a:xfrm>
            <a:off x="2394025" y="3903975"/>
            <a:ext cx="14730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Create vector mask (Fiona &amp; Rasterio)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" name="Google Shape;218;p28"/>
          <p:cNvSpPr txBox="1"/>
          <p:nvPr/>
        </p:nvSpPr>
        <p:spPr>
          <a:xfrm>
            <a:off x="4462463" y="2632588"/>
            <a:ext cx="14730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Mask into QGIS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9" name="Google Shape;219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32813" y="3582113"/>
            <a:ext cx="1791736" cy="96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8"/>
          <p:cNvSpPr txBox="1"/>
          <p:nvPr/>
        </p:nvSpPr>
        <p:spPr>
          <a:xfrm>
            <a:off x="5692175" y="4593625"/>
            <a:ext cx="14730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Tile mask and Image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1" name="Google Shape;221;p28"/>
          <p:cNvSpPr txBox="1"/>
          <p:nvPr>
            <p:ph type="title"/>
          </p:nvPr>
        </p:nvSpPr>
        <p:spPr>
          <a:xfrm>
            <a:off x="7068600" y="1989925"/>
            <a:ext cx="2075400" cy="12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TO AWS AND 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MODEL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(Keras ResNet50)</a:t>
            </a:r>
            <a:endParaRPr sz="2400"/>
          </a:p>
        </p:txBody>
      </p:sp>
      <p:cxnSp>
        <p:nvCxnSpPr>
          <p:cNvPr id="222" name="Google Shape;222;p28"/>
          <p:cNvCxnSpPr>
            <a:stCxn id="211" idx="3"/>
            <a:endCxn id="213" idx="2"/>
          </p:cNvCxnSpPr>
          <p:nvPr/>
        </p:nvCxnSpPr>
        <p:spPr>
          <a:xfrm flipH="1" rot="10800000">
            <a:off x="1851912" y="2516372"/>
            <a:ext cx="1068900" cy="517800"/>
          </a:xfrm>
          <a:prstGeom prst="bentConnector2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28"/>
          <p:cNvCxnSpPr>
            <a:stCxn id="216" idx="0"/>
            <a:endCxn id="213" idx="2"/>
          </p:cNvCxnSpPr>
          <p:nvPr/>
        </p:nvCxnSpPr>
        <p:spPr>
          <a:xfrm flipH="1" rot="5400000">
            <a:off x="2546125" y="2891069"/>
            <a:ext cx="959100" cy="209700"/>
          </a:xfrm>
          <a:prstGeom prst="bentConnector3">
            <a:avLst>
              <a:gd fmla="val 44898" name="adj1"/>
            </a:avLst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28"/>
          <p:cNvCxnSpPr>
            <a:stCxn id="216" idx="3"/>
            <a:endCxn id="212" idx="1"/>
          </p:cNvCxnSpPr>
          <p:nvPr/>
        </p:nvCxnSpPr>
        <p:spPr>
          <a:xfrm flipH="1" rot="10800000">
            <a:off x="3867025" y="1989921"/>
            <a:ext cx="389700" cy="1699800"/>
          </a:xfrm>
          <a:prstGeom prst="bentConnector3">
            <a:avLst>
              <a:gd fmla="val 49990" name="adj1"/>
            </a:avLst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28"/>
          <p:cNvCxnSpPr>
            <a:stCxn id="219" idx="0"/>
            <a:endCxn id="212" idx="3"/>
          </p:cNvCxnSpPr>
          <p:nvPr/>
        </p:nvCxnSpPr>
        <p:spPr>
          <a:xfrm flipH="1" rot="5400000">
            <a:off x="5488930" y="2642363"/>
            <a:ext cx="1592100" cy="287400"/>
          </a:xfrm>
          <a:prstGeom prst="bentConnector2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28"/>
          <p:cNvCxnSpPr>
            <a:stCxn id="221" idx="2"/>
            <a:endCxn id="219" idx="3"/>
          </p:cNvCxnSpPr>
          <p:nvPr/>
        </p:nvCxnSpPr>
        <p:spPr>
          <a:xfrm rot="5400000">
            <a:off x="7325850" y="3286075"/>
            <a:ext cx="779100" cy="781800"/>
          </a:xfrm>
          <a:prstGeom prst="bentConnector2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Model</a:t>
            </a:r>
            <a:endParaRPr/>
          </a:p>
        </p:txBody>
      </p:sp>
      <p:sp>
        <p:nvSpPr>
          <p:cNvPr id="232" name="Google Shape;232;p29"/>
          <p:cNvSpPr txBox="1"/>
          <p:nvPr/>
        </p:nvSpPr>
        <p:spPr>
          <a:xfrm>
            <a:off x="630800" y="1298000"/>
            <a:ext cx="7897200" cy="31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Char char="●"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ResNet50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Char char="○"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50 layer residual neural network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Char char="○"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Pre-trained on ImageNet datasets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Char char="○"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Suitable for working with geospatial data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Char char="●"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Run on an AWS GPU instance (p2.xlarge)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Char char="●"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Using the Keras API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Evaluating Process</a:t>
            </a:r>
            <a:endParaRPr/>
          </a:p>
        </p:txBody>
      </p:sp>
      <p:sp>
        <p:nvSpPr>
          <p:cNvPr id="238" name="Google Shape;238;p30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Understanding Data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Manipulating</a:t>
            </a:r>
            <a:r>
              <a:rPr lang="en" sz="1500"/>
              <a:t> / Using Drone Data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Model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Which models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How to model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500"/>
              <a:t>Evaluating</a:t>
            </a:r>
            <a:r>
              <a:rPr lang="en" sz="1500"/>
              <a:t> models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Two Data Science Problems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The Data Processing Approaches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 sz="2000"/>
              <a:t> The First Approach - Manual Labeling</a:t>
            </a:r>
            <a:endParaRPr sz="20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" sz="2000"/>
              <a:t> The Second Approach</a:t>
            </a:r>
            <a:r>
              <a:rPr lang="en" sz="2400"/>
              <a:t>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Evaluation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Dennery and the</a:t>
            </a:r>
            <a:r>
              <a:rPr lang="en"/>
              <a:t> Two Problems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5311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Dennery, St. Lucia is a fishing village along the Atlantic Ocean side of St. Lucia.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H</a:t>
            </a:r>
            <a:r>
              <a:rPr lang="en"/>
              <a:t>elp St. Lucia prepare for next hurricane season by predicting rooftop quality and integrity using drone image to prioritize interventions.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2 Problems: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Classify objects (roof or not)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Determine Rooftop Quality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996" y="1130725"/>
            <a:ext cx="2614250" cy="35739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/>
          <p:nvPr/>
        </p:nvSpPr>
        <p:spPr>
          <a:xfrm>
            <a:off x="7474250" y="2773025"/>
            <a:ext cx="433800" cy="19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 on </a:t>
            </a:r>
            <a:r>
              <a:rPr lang="en" sz="3600"/>
              <a:t>Dennery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389600"/>
            <a:ext cx="2348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Data</a:t>
            </a:r>
            <a:r>
              <a:rPr lang="en" sz="1000"/>
              <a:t> provided:</a:t>
            </a:r>
            <a:endParaRPr sz="1000"/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Drone images of Dennery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3,519,622,414 bytes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RGB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Elevation - Digital Terrain Model (DTM)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Lidar - Digital Surface Model (DSM)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DSM - DTM = Height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GIS Layers from OpenStreetMap and Charim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Containing .tiff, .aux, .prj files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Metadata of Geo Coordinates</a:t>
            </a:r>
            <a:endParaRPr sz="1000"/>
          </a:p>
        </p:txBody>
      </p:sp>
      <p:pic>
        <p:nvPicPr>
          <p:cNvPr descr="Open Chromebook laptop computer"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8300" y="697325"/>
            <a:ext cx="6766650" cy="401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 rotWithShape="1">
          <a:blip r:embed="rId4">
            <a:alphaModFix/>
          </a:blip>
          <a:srcRect b="4881" l="0" r="0" t="4881"/>
          <a:stretch/>
        </p:blipFill>
        <p:spPr>
          <a:xfrm>
            <a:off x="3119700" y="1058625"/>
            <a:ext cx="4965325" cy="2800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Image - Dennery</a:t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3375" y="1266325"/>
            <a:ext cx="6812023" cy="354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Roofs</a:t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9648" y="362900"/>
            <a:ext cx="6769475" cy="441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Image Processing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Deep learning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How does GIS work?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Which libraries / systems  to use?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Which neural networks to work with?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750" y="2756575"/>
            <a:ext cx="3147800" cy="197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325" y="2780750"/>
            <a:ext cx="3846199" cy="192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Google Shape;115;p20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First Approach - Manual Labeling</a:t>
            </a:r>
            <a:endParaRPr/>
          </a:p>
        </p:txBody>
      </p:sp>
      <p:sp>
        <p:nvSpPr>
          <p:cNvPr id="117" name="Google Shape;117;p20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Create Tiles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Label data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Manually to Classify Quality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0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Train Convolutional </a:t>
            </a: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Neural</a:t>
            </a: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Network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3" name="Google Shape;123;p20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Classify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21383" y="411225"/>
            <a:ext cx="1982918" cy="101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Hand-</a:t>
            </a:r>
            <a:r>
              <a:rPr lang="en"/>
              <a:t>labelling for Condition Classification</a:t>
            </a:r>
            <a:endParaRPr/>
          </a:p>
        </p:txBody>
      </p:sp>
      <p:pic>
        <p:nvPicPr>
          <p:cNvPr id="131" name="Google Shape;131;p21"/>
          <p:cNvPicPr preferRelativeResize="0"/>
          <p:nvPr/>
        </p:nvPicPr>
        <p:blipFill rotWithShape="1">
          <a:blip r:embed="rId3">
            <a:alphaModFix/>
          </a:blip>
          <a:srcRect b="4881" l="0" r="0" t="4881"/>
          <a:stretch/>
        </p:blipFill>
        <p:spPr>
          <a:xfrm>
            <a:off x="356188" y="2612410"/>
            <a:ext cx="1495725" cy="8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 txBox="1"/>
          <p:nvPr/>
        </p:nvSpPr>
        <p:spPr>
          <a:xfrm>
            <a:off x="367538" y="3578625"/>
            <a:ext cx="14730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Imagery into QGIS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2375025" y="1108633"/>
            <a:ext cx="14730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Map tiles</a:t>
            </a: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 from QGIS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2394025" y="4272725"/>
            <a:ext cx="14730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TensorFlow - RCNN for Object Recognition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4452988" y="2454988"/>
            <a:ext cx="14730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LabelIMG API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2800" y="3360963"/>
            <a:ext cx="1791736" cy="96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 txBox="1"/>
          <p:nvPr/>
        </p:nvSpPr>
        <p:spPr>
          <a:xfrm>
            <a:off x="5692163" y="4403525"/>
            <a:ext cx="14730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Multi-class labeling of tiles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" name="Google Shape;138;p21"/>
          <p:cNvSpPr txBox="1"/>
          <p:nvPr>
            <p:ph type="title"/>
          </p:nvPr>
        </p:nvSpPr>
        <p:spPr>
          <a:xfrm>
            <a:off x="7068600" y="1695325"/>
            <a:ext cx="2075400" cy="15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Train on local GPU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(Mask RCNN Inception V2)</a:t>
            </a:r>
            <a:endParaRPr sz="2400"/>
          </a:p>
        </p:txBody>
      </p:sp>
      <p:cxnSp>
        <p:nvCxnSpPr>
          <p:cNvPr id="139" name="Google Shape;139;p21"/>
          <p:cNvCxnSpPr>
            <a:stCxn id="131" idx="3"/>
            <a:endCxn id="140" idx="2"/>
          </p:cNvCxnSpPr>
          <p:nvPr/>
        </p:nvCxnSpPr>
        <p:spPr>
          <a:xfrm flipH="1" rot="10800000">
            <a:off x="1851912" y="2516372"/>
            <a:ext cx="1068900" cy="517800"/>
          </a:xfrm>
          <a:prstGeom prst="bentConnector3">
            <a:avLst>
              <a:gd fmla="val 50000" name="adj1"/>
            </a:avLst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21"/>
          <p:cNvCxnSpPr>
            <a:stCxn id="142" idx="0"/>
            <a:endCxn id="140" idx="2"/>
          </p:cNvCxnSpPr>
          <p:nvPr/>
        </p:nvCxnSpPr>
        <p:spPr>
          <a:xfrm flipH="1" rot="5400000">
            <a:off x="2546021" y="2890962"/>
            <a:ext cx="959100" cy="209700"/>
          </a:xfrm>
          <a:prstGeom prst="bentConnector3">
            <a:avLst>
              <a:gd fmla="val 50000" name="adj1"/>
            </a:avLst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21"/>
          <p:cNvCxnSpPr/>
          <p:nvPr/>
        </p:nvCxnSpPr>
        <p:spPr>
          <a:xfrm rot="-5400000">
            <a:off x="3192987" y="2580413"/>
            <a:ext cx="1699800" cy="389700"/>
          </a:xfrm>
          <a:prstGeom prst="bentConnector3">
            <a:avLst>
              <a:gd fmla="val 99511" name="adj1"/>
            </a:avLst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21"/>
          <p:cNvCxnSpPr>
            <a:stCxn id="136" idx="0"/>
            <a:endCxn id="145" idx="3"/>
          </p:cNvCxnSpPr>
          <p:nvPr/>
        </p:nvCxnSpPr>
        <p:spPr>
          <a:xfrm flipH="1" rot="5400000">
            <a:off x="5488918" y="2421213"/>
            <a:ext cx="1592100" cy="287400"/>
          </a:xfrm>
          <a:prstGeom prst="bentConnector3">
            <a:avLst>
              <a:gd fmla="val 50000" name="adj1"/>
            </a:avLst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21"/>
          <p:cNvCxnSpPr>
            <a:stCxn id="138" idx="2"/>
            <a:endCxn id="136" idx="3"/>
          </p:cNvCxnSpPr>
          <p:nvPr/>
        </p:nvCxnSpPr>
        <p:spPr>
          <a:xfrm rot="5400000">
            <a:off x="7436400" y="3175525"/>
            <a:ext cx="558000" cy="781800"/>
          </a:xfrm>
          <a:prstGeom prst="bentConnector2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47" name="Google Shape;147;p21"/>
          <p:cNvCxnSpPr/>
          <p:nvPr/>
        </p:nvCxnSpPr>
        <p:spPr>
          <a:xfrm flipH="1" rot="10800000">
            <a:off x="2779137" y="3230072"/>
            <a:ext cx="1068900" cy="517800"/>
          </a:xfrm>
          <a:prstGeom prst="bentConnector2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8" name="Google Shape;14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37747" y="3455925"/>
            <a:ext cx="985565" cy="77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32800" y="1626425"/>
            <a:ext cx="985550" cy="98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11549" y="1247344"/>
            <a:ext cx="2217125" cy="1112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